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9" r:id="rId2"/>
    <p:sldMasterId id="2147483735" r:id="rId3"/>
    <p:sldMasterId id="2147483739" r:id="rId4"/>
    <p:sldMasterId id="2147483747" r:id="rId5"/>
    <p:sldMasterId id="2147483751" r:id="rId6"/>
    <p:sldMasterId id="2147483768" r:id="rId7"/>
    <p:sldMasterId id="2147483777" r:id="rId8"/>
    <p:sldMasterId id="2147483784" r:id="rId9"/>
    <p:sldMasterId id="2147483788" r:id="rId10"/>
    <p:sldMasterId id="2147483818" r:id="rId11"/>
  </p:sldMasterIdLst>
  <p:notesMasterIdLst>
    <p:notesMasterId r:id="rId34"/>
  </p:notesMasterIdLst>
  <p:handoutMasterIdLst>
    <p:handoutMasterId r:id="rId35"/>
  </p:handoutMasterIdLst>
  <p:sldIdLst>
    <p:sldId id="376" r:id="rId12"/>
    <p:sldId id="402" r:id="rId13"/>
    <p:sldId id="430" r:id="rId14"/>
    <p:sldId id="628" r:id="rId15"/>
    <p:sldId id="435" r:id="rId16"/>
    <p:sldId id="434" r:id="rId17"/>
    <p:sldId id="499" r:id="rId18"/>
    <p:sldId id="442" r:id="rId19"/>
    <p:sldId id="432" r:id="rId20"/>
    <p:sldId id="457" r:id="rId21"/>
    <p:sldId id="452" r:id="rId22"/>
    <p:sldId id="629" r:id="rId23"/>
    <p:sldId id="450" r:id="rId24"/>
    <p:sldId id="630" r:id="rId25"/>
    <p:sldId id="631" r:id="rId26"/>
    <p:sldId id="632" r:id="rId27"/>
    <p:sldId id="633" r:id="rId28"/>
    <p:sldId id="638" r:id="rId29"/>
    <p:sldId id="639" r:id="rId30"/>
    <p:sldId id="636" r:id="rId31"/>
    <p:sldId id="637" r:id="rId32"/>
    <p:sldId id="624" r:id="rId33"/>
  </p:sldIdLst>
  <p:sldSz cx="9144000" cy="5143500" type="screen16x9"/>
  <p:notesSz cx="7315200" cy="9601200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6">
          <p15:clr>
            <a:srgbClr val="A4A3A4"/>
          </p15:clr>
        </p15:guide>
        <p15:guide id="2" orient="horz" pos="2628">
          <p15:clr>
            <a:srgbClr val="A4A3A4"/>
          </p15:clr>
        </p15:guide>
        <p15:guide id="3" orient="horz" pos="919">
          <p15:clr>
            <a:srgbClr val="A4A3A4"/>
          </p15:clr>
        </p15:guide>
        <p15:guide id="4" pos="412">
          <p15:clr>
            <a:srgbClr val="A4A3A4"/>
          </p15:clr>
        </p15:guide>
        <p15:guide id="5" pos="2895">
          <p15:clr>
            <a:srgbClr val="A4A3A4"/>
          </p15:clr>
        </p15:guide>
        <p15:guide id="6" pos="5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540"/>
    <a:srgbClr val="2A313A"/>
    <a:srgbClr val="B8DC8C"/>
    <a:srgbClr val="B8F08C"/>
    <a:srgbClr val="DDDDDD"/>
    <a:srgbClr val="141414"/>
    <a:srgbClr val="020202"/>
    <a:srgbClr val="202328"/>
    <a:srgbClr val="202628"/>
    <a:srgbClr val="7C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9" autoAdjust="0"/>
    <p:restoredTop sz="77612" autoAdjust="0"/>
  </p:normalViewPr>
  <p:slideViewPr>
    <p:cSldViewPr snapToGrid="0">
      <p:cViewPr varScale="1">
        <p:scale>
          <a:sx n="97" d="100"/>
          <a:sy n="97" d="100"/>
        </p:scale>
        <p:origin x="1002" y="78"/>
      </p:cViewPr>
      <p:guideLst>
        <p:guide orient="horz" pos="1276"/>
        <p:guide orient="horz" pos="2628"/>
        <p:guide orient="horz" pos="919"/>
        <p:guide pos="412"/>
        <p:guide pos="2895"/>
        <p:guide pos="5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154"/>
    </p:cViewPr>
  </p:sorterViewPr>
  <p:notesViewPr>
    <p:cSldViewPr snapToGrid="0">
      <p:cViewPr varScale="1">
        <p:scale>
          <a:sx n="76" d="100"/>
          <a:sy n="76" d="100"/>
        </p:scale>
        <p:origin x="-1890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heme" Target="theme/theme1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FBB91E30-424B-42F8-814B-C664A99FC0D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8310" name="Picture 6" descr="unify_pos_gradient_rgb_LNC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7638"/>
            <a:ext cx="1117600" cy="261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9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900"/>
            </a:lvl1pPr>
          </a:lstStyle>
          <a:p>
            <a:fld id="{2DA8682B-C794-4E9C-860B-5F57F513F5F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4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rtl="0" fontAlgn="base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46063" indent="-117475" algn="l" rtl="0" fontAlgn="base">
      <a:spcBef>
        <a:spcPct val="30000"/>
      </a:spcBef>
      <a:spcAft>
        <a:spcPct val="0"/>
      </a:spcAft>
      <a:buChar char="•"/>
      <a:defRPr sz="9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73075" indent="-112713" algn="l" rtl="0" fontAlgn="base">
      <a:spcBef>
        <a:spcPct val="30000"/>
      </a:spcBef>
      <a:spcAft>
        <a:spcPct val="0"/>
      </a:spcAft>
      <a:buFont typeface="Calibri" pitchFamily="34" charset="0"/>
      <a:buChar char="–"/>
      <a:defRPr sz="9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12FC2A-4183-485F-9680-643D2D20982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3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52ADC-E360-4B58-AE19-DE88E73749BD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  <a:latin typeface="Arial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0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813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6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0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4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36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7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902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6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9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4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3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95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</a:rPr>
              <a:t>Copyright © Unify Software &amp; Solutions GmbH &amp; Co. KG 2016.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755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  <p:pic>
        <p:nvPicPr>
          <p:cNvPr id="6" name="Picture 5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2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armony-ba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9975" y="4635500"/>
            <a:ext cx="10541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olumn-graphic-alone_cmyk-cs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XXXX_rev_gradient_rgb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invGray">
          <a:xfrm>
            <a:off x="646113" y="4610100"/>
            <a:ext cx="1147762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1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3681414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olumn-graphic-alone_cmyk-c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29845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4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02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3681414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976" y="4635105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5" name="Picture 5" descr="heritage-line-neg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2582107" y="4714878"/>
            <a:ext cx="1414272" cy="1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8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3" y="760811"/>
            <a:ext cx="7910511" cy="2577703"/>
          </a:xfrm>
          <a:prstGeom prst="rect">
            <a:avLst/>
          </a:prstGeom>
        </p:spPr>
        <p:txBody>
          <a:bodyPr lIns="0" tIns="45714" rIns="91427" bIns="45714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3" y="4223940"/>
            <a:ext cx="6764337" cy="417910"/>
          </a:xfrm>
          <a:prstGeom prst="rect">
            <a:avLst/>
          </a:prstGeom>
        </p:spPr>
        <p:txBody>
          <a:bodyPr lIns="0" tIns="45714" rIns="91427" bIns="45714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6351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175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90" y="273845"/>
            <a:ext cx="7907337" cy="775097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4857751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4" rIns="91427" bIns="45714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GmbH &amp; Co. KG 2015.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00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 userDrawn="1"/>
        </p:nvSpPr>
        <p:spPr bwMode="auto">
          <a:xfrm>
            <a:off x="7942652" y="4761062"/>
            <a:ext cx="786683" cy="24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4" rIns="91427" bIns="45714" numCol="1" anchor="ctr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36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666666"/>
                </a:solidFill>
                <a:latin typeface="Arial Narrow"/>
                <a:ea typeface="Arial Narrow" pitchFamily="34" charset="0"/>
                <a:cs typeface="Arial Narrow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800" b="1" kern="1200">
                <a:solidFill>
                  <a:srgbClr val="9B0038"/>
                </a:solidFill>
                <a:latin typeface="Arial Narrow"/>
                <a:ea typeface="Arial Narrow" pitchFamily="34" charset="0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/>
            <a:fld id="{6F693296-0730-E247-8B74-1B2DC63E998E}" type="slidenum">
              <a:rPr lang="en-US" sz="1100" smtClean="0">
                <a:solidFill>
                  <a:srgbClr val="595959"/>
                </a:solidFill>
                <a:latin typeface="Arial Narrow" pitchFamily="34" charset="0"/>
              </a:rPr>
              <a:pPr marL="0" indent="0" algn="r" eaLnBrk="1" hangingPunct="1"/>
              <a:t>‹#›</a:t>
            </a:fld>
            <a:endParaRPr lang="en-US" sz="1100" dirty="0">
              <a:solidFill>
                <a:srgbClr val="595959"/>
              </a:solidFill>
              <a:latin typeface="Arial Narrow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62000" y="4719520"/>
            <a:ext cx="7696200" cy="340207"/>
          </a:xfrm>
          <a:prstGeom prst="rect">
            <a:avLst/>
          </a:prstGeom>
        </p:spPr>
        <p:txBody>
          <a:bodyPr lIns="91427" tIns="45714" rIns="91427" bIns="45714" anchor="ctr"/>
          <a:lstStyle>
            <a:lvl1pPr algn="l">
              <a:defRPr sz="1200" b="0">
                <a:solidFill>
                  <a:schemeClr val="accent3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8112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010400" y="4857759"/>
            <a:ext cx="1676400" cy="157163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defRPr/>
            </a:lvl1pPr>
          </a:lstStyle>
          <a:p>
            <a:fld id="{48591D78-2BA1-438F-B8B5-8A39EAC09BA5}" type="slidenum">
              <a:rPr lang="en-US">
                <a:solidFill>
                  <a:srgbClr val="7C7B7F"/>
                </a:solidFill>
              </a:rPr>
              <a:pPr/>
              <a:t>‹#›</a:t>
            </a:fld>
            <a:endParaRPr lang="en-US">
              <a:solidFill>
                <a:srgbClr val="7C7B7F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48175"/>
            <a:ext cx="91440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</p:spPr>
        <p:txBody>
          <a:bodyPr/>
          <a:lstStyle>
            <a:lvl1pPr>
              <a:defRPr sz="55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</p:spPr>
        <p:txBody>
          <a:bodyPr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7C7B7F"/>
                </a:solidFill>
              </a:defRPr>
            </a:lvl1pPr>
          </a:lstStyle>
          <a:p>
            <a:fld id="{5AD5EBDB-97EB-4E5D-ACC2-20BDC24910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1" y="1302543"/>
            <a:ext cx="4105275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9026" y="1302543"/>
            <a:ext cx="4106863" cy="333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1A6C72-AAB2-43FA-BE65-A3CE421CC45D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D12EB2-65EB-42B5-BD12-C249B32EFE95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/>
              <a:t>Copyright © Unify Software &amp; Solutions GmbH &amp; Co. KG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80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A4513-5DD8-437E-A642-06613EECB3D8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13C3C-03F4-4228-8669-5C62DEEE4F8F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>
                <a:solidFill>
                  <a:srgbClr val="202628"/>
                </a:solidFill>
              </a:rPr>
              <a:pPr/>
              <a:t>‹#›</a:t>
            </a:fld>
            <a:endParaRPr lang="en-US">
              <a:solidFill>
                <a:srgbClr val="202628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rgbClr val="7C7B7F"/>
                </a:solidFill>
              </a:defRPr>
            </a:lvl1pPr>
          </a:lstStyle>
          <a:p>
            <a:r>
              <a:rPr lang="en-US" dirty="0"/>
              <a:t>Copyright © Unify GmbH &amp; Co. KG 2013. All rights reserved.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0822" y="586185"/>
            <a:ext cx="7910511" cy="2926954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sz="3200" dirty="0"/>
              <a:t>Quotation/key point (Arial 32 </a:t>
            </a:r>
            <a:r>
              <a:rPr lang="en-US" sz="3200" dirty="0" err="1"/>
              <a:t>pt</a:t>
            </a:r>
            <a:r>
              <a:rPr lang="en-US" sz="3200" dirty="0"/>
              <a:t>). </a:t>
            </a:r>
            <a:r>
              <a:rPr lang="fr-FR" sz="3200" dirty="0"/>
              <a:t>Duis </a:t>
            </a:r>
            <a:r>
              <a:rPr lang="fr-FR" sz="3200" dirty="0" err="1"/>
              <a:t>autem</a:t>
            </a:r>
            <a:r>
              <a:rPr lang="fr-FR" sz="3200" dirty="0"/>
              <a:t> </a:t>
            </a:r>
            <a:r>
              <a:rPr lang="fr-FR" sz="3200" dirty="0" err="1"/>
              <a:t>vel</a:t>
            </a:r>
            <a:r>
              <a:rPr lang="fr-FR" sz="3200" dirty="0"/>
              <a:t> </a:t>
            </a:r>
            <a:r>
              <a:rPr lang="fr-FR" sz="3200" dirty="0" err="1"/>
              <a:t>eum</a:t>
            </a:r>
            <a:r>
              <a:rPr lang="fr-FR" sz="3200" dirty="0"/>
              <a:t> </a:t>
            </a:r>
            <a:r>
              <a:rPr lang="fr-FR" sz="3200" dirty="0" err="1"/>
              <a:t>iriure</a:t>
            </a:r>
            <a:r>
              <a:rPr lang="fr-FR" sz="3200" dirty="0"/>
              <a:t> </a:t>
            </a:r>
            <a:r>
              <a:rPr lang="fr-FR" sz="3200" dirty="0" err="1"/>
              <a:t>dolor</a:t>
            </a:r>
            <a:r>
              <a:rPr lang="fr-FR" sz="3200" dirty="0"/>
              <a:t> in </a:t>
            </a:r>
            <a:r>
              <a:rPr lang="fr-FR" sz="3200" dirty="0" err="1"/>
              <a:t>hendrerit</a:t>
            </a:r>
            <a:r>
              <a:rPr lang="fr-FR" sz="3200" dirty="0"/>
              <a:t> in </a:t>
            </a:r>
            <a:r>
              <a:rPr lang="fr-FR" sz="3200" dirty="0" err="1"/>
              <a:t>facilisi</a:t>
            </a:r>
            <a:r>
              <a:rPr lang="fr-FR" sz="3200" dirty="0"/>
              <a:t> </a:t>
            </a:r>
            <a:r>
              <a:rPr lang="fr-FR" sz="3200" dirty="0" err="1"/>
              <a:t>volutpat</a:t>
            </a:r>
            <a:r>
              <a:rPr lang="fr-FR" sz="3200" dirty="0"/>
              <a:t>. </a:t>
            </a:r>
            <a:r>
              <a:rPr lang="fr-FR" dirty="0" err="1"/>
              <a:t>Eum</a:t>
            </a:r>
            <a:r>
              <a:rPr lang="fr-FR" dirty="0"/>
              <a:t>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</a:t>
            </a:r>
            <a:r>
              <a:rPr lang="fr-FR" dirty="0"/>
              <a:t> </a:t>
            </a:r>
            <a:r>
              <a:rPr lang="fr-FR" dirty="0" err="1"/>
              <a:t>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. </a:t>
            </a:r>
            <a:r>
              <a:rPr lang="fr-FR" dirty="0" err="1"/>
              <a:t>Iriure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hendrerit</a:t>
            </a:r>
            <a:r>
              <a:rPr lang="fr-FR" dirty="0"/>
              <a:t> in </a:t>
            </a:r>
            <a:r>
              <a:rPr lang="fr-FR" dirty="0" err="1"/>
              <a:t>facilisi</a:t>
            </a:r>
            <a:r>
              <a:rPr lang="fr-FR" dirty="0"/>
              <a:t> </a:t>
            </a:r>
            <a:r>
              <a:rPr lang="fr-FR" dirty="0" err="1"/>
              <a:t>volutpat</a:t>
            </a:r>
            <a:r>
              <a:rPr lang="fr-FR" dirty="0"/>
              <a:t>. </a:t>
            </a:r>
            <a:r>
              <a:rPr lang="en-US" sz="3200" dirty="0"/>
              <a:t>Maximum word count is </a:t>
            </a:r>
            <a:r>
              <a:rPr lang="en-US" dirty="0"/>
              <a:t>35</a:t>
            </a:r>
            <a:r>
              <a:rPr lang="en-US" sz="3200" dirty="0"/>
              <a:t>. </a:t>
            </a:r>
            <a:endParaRPr lang="en-US" dirty="0"/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28600"/>
            <a:ext cx="352425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57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908BA9-B9D3-4EFF-BA5D-CF930EA5972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13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4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3681413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350" name="Picture 2" descr="IXXXX_rev_gradient_rgb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invGray">
          <a:xfrm>
            <a:off x="645583" y="4610100"/>
            <a:ext cx="1148334" cy="27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4" name="Picture 4" descr="harmony-bar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6" y="4635104"/>
            <a:ext cx="1054683" cy="269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7910511" cy="2577703"/>
          </a:xfrm>
          <a:prstGeom prst="rect">
            <a:avLst/>
          </a:prstGeom>
        </p:spPr>
        <p:txBody>
          <a:bodyPr lIns="0"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40822" y="4223940"/>
            <a:ext cx="6764337" cy="417910"/>
          </a:xfrm>
          <a:prstGeom prst="rect">
            <a:avLst/>
          </a:prstGeom>
        </p:spPr>
        <p:txBody>
          <a:bodyPr lIns="0" anchor="b"/>
          <a:lstStyle>
            <a:lvl1pPr marL="0" indent="0">
              <a:spcBef>
                <a:spcPct val="2000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column-graphic-alone_cmyk-cs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9.xml"/><Relationship Id="rId9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</a:rPr>
              <a:t>Copyright © Unify Software &amp; Solutions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285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9742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3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7C7B7F"/>
                </a:solidFill>
                <a:latin typeface="Arial"/>
                <a:cs typeface="Arial"/>
              </a:rPr>
              <a:t>Copyright © Unify Software &amp; Solutions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>
                <a:latin typeface="Arial"/>
                <a:cs typeface="Arial"/>
              </a:rPr>
              <a:pPr/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520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827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987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87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7C7B7F"/>
                </a:solidFill>
              </a:rPr>
              <a:t>Copyright © Unify Software &amp; Solutions GmbH &amp; Co. KG 2016. All rights reserved.</a:t>
            </a:r>
            <a:endParaRPr lang="en-US" dirty="0">
              <a:solidFill>
                <a:srgbClr val="7C7B7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C7B7F"/>
                </a:solidFill>
              </a:defRPr>
            </a:lvl1pPr>
          </a:lstStyle>
          <a:p>
            <a:fld id="{86141BCE-8C3D-4B61-B193-DF215D67D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74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6589" y="273844"/>
            <a:ext cx="7907337" cy="77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1350" y="1302543"/>
            <a:ext cx="8364538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4050" y="4854179"/>
            <a:ext cx="507365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202628"/>
                </a:solidFill>
              </a:rPr>
              <a:t>Copyright © Unify GmbH &amp; Co. KG 2016. All rights reserved.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1676400" cy="15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6141BCE-8C3D-4B61-B193-DF215D67D0A3}" type="slidenum">
              <a:rPr lang="en-US" smtClean="0">
                <a:solidFill>
                  <a:srgbClr val="202628"/>
                </a:solidFill>
              </a:rPr>
              <a:pPr/>
              <a:t>‹#›</a:t>
            </a:fld>
            <a:endParaRPr lang="en-US" dirty="0">
              <a:solidFill>
                <a:srgbClr val="202628"/>
              </a:solidFill>
            </a:endParaRPr>
          </a:p>
        </p:txBody>
      </p:sp>
      <p:pic>
        <p:nvPicPr>
          <p:cNvPr id="2" name="Picture 1" descr="column-graphic-alone_cmyk-cs3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6"/>
            <a:ext cx="130858" cy="64971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830" r:id="rId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har char="•"/>
        <a:defRPr sz="27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7013" algn="l" rtl="0" eaLnBrk="1" fontAlgn="base" hangingPunct="1">
        <a:spcBef>
          <a:spcPts val="6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cs typeface="+mn-cs"/>
        </a:defRPr>
      </a:lvl2pPr>
      <a:lvl3pPr marL="641350" indent="-182563" algn="l" rtl="0" eaLnBrk="1" fontAlgn="base" hangingPunct="1">
        <a:spcBef>
          <a:spcPts val="6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97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5pPr>
      <a:lvl6pPr marL="457135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27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406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541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0" indent="0" algn="l" rtl="0" fontAlgn="base">
        <a:spcBef>
          <a:spcPts val="600"/>
        </a:spcBef>
        <a:spcAft>
          <a:spcPct val="0"/>
        </a:spcAft>
        <a:buNone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30154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tx1"/>
          </a:solidFill>
          <a:latin typeface="+mn-lt"/>
          <a:cs typeface="+mn-cs"/>
        </a:defRPr>
      </a:lvl2pPr>
      <a:lvl3pPr marL="458722" indent="0" algn="l" rtl="0" fontAlgn="base">
        <a:spcBef>
          <a:spcPts val="600"/>
        </a:spcBef>
        <a:spcAft>
          <a:spcPct val="0"/>
        </a:spcAft>
        <a:buNone/>
        <a:defRPr sz="1800">
          <a:solidFill>
            <a:schemeClr val="folHlink"/>
          </a:solidFill>
          <a:latin typeface="+mn-lt"/>
          <a:cs typeface="+mn-cs"/>
        </a:defRPr>
      </a:lvl3pPr>
      <a:lvl4pPr marL="1599973" indent="-228568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10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24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379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514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5650" indent="-22856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0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6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2" algn="l" defTabSz="9142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500">
          <a:solidFill>
            <a:schemeClr val="hlink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spcBef>
          <a:spcPts val="6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2pPr>
      <a:lvl3pPr marL="457200" algn="l" rtl="0" eaLnBrk="0" fontAlgn="base" hangingPunct="0">
        <a:spcBef>
          <a:spcPts val="600"/>
        </a:spcBef>
        <a:spcAft>
          <a:spcPct val="0"/>
        </a:spcAft>
        <a:defRPr>
          <a:solidFill>
            <a:schemeClr val="folHlink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0.jpe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27"/>
          <a:stretch/>
        </p:blipFill>
        <p:spPr>
          <a:xfrm>
            <a:off x="0" y="0"/>
            <a:ext cx="9144001" cy="441015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8844" y="1294982"/>
            <a:ext cx="8844552" cy="1476000"/>
          </a:xfrm>
          <a:prstGeom prst="rect">
            <a:avLst/>
          </a:prstGeom>
          <a:solidFill>
            <a:schemeClr val="bg1">
              <a:lumMod val="90000"/>
              <a:lumOff val="1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290527" cy="2577703"/>
          </a:xfrm>
        </p:spPr>
        <p:txBody>
          <a:bodyPr anchor="ctr"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truyền dẫn SDH 1646 SM</a:t>
            </a:r>
            <a:b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 một ga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-9492" y="3848983"/>
            <a:ext cx="9152888" cy="422950"/>
          </a:xfrm>
          <a:solidFill>
            <a:srgbClr val="DDDDDD">
              <a:alpha val="40000"/>
            </a:srgbClr>
          </a:solidFill>
        </p:spPr>
        <p:txBody>
          <a:bodyPr lIns="720000"/>
          <a:lstStyle/>
          <a:p>
            <a:pPr>
              <a:spcBef>
                <a:spcPts val="0"/>
              </a:spcBef>
            </a:pPr>
            <a:r>
              <a:rPr lang="en-US" sz="1600" b="1" smtClean="0">
                <a:solidFill>
                  <a:schemeClr val="bg1"/>
                </a:solidFill>
              </a:rPr>
              <a:t>2022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9" descr="column-graphic-alone_cmyk-cs3.png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1" y="1294982"/>
            <a:ext cx="298844" cy="1476000"/>
          </a:xfrm>
          <a:prstGeom prst="rect">
            <a:avLst/>
          </a:prstGeom>
        </p:spPr>
      </p:pic>
      <p:pic>
        <p:nvPicPr>
          <p:cNvPr id="76802" name="Picture 2" descr="p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Card giao diện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4xSTM-1 (Card P4S1)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70095" y="2454228"/>
            <a:ext cx="5661415" cy="187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 hợp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 cắm Giao diện quang STM1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466805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89" y="1238639"/>
            <a:ext cx="5788736" cy="685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giao diện 42xE1 120 ohm (Card PE1A, PE1B)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70440" y="2300747"/>
            <a:ext cx="3449157" cy="178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err="1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kết nối luồng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 cổng có 21 luông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42" y="4638946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94" y="1180773"/>
            <a:ext cx="481965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giao diện Ethernet 8xFE (Card P8FES)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5678" y="2568100"/>
            <a:ext cx="3449157" cy="178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8 cổng Ethernet 10 M / 100 M</a:t>
            </a: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42" y="4638946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26" y="1267745"/>
            <a:ext cx="6473262" cy="7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trên hai card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MB16P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12" y="991503"/>
            <a:ext cx="6438723" cy="392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P2S1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38" y="1232710"/>
            <a:ext cx="6095238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P4S1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29" y="1155400"/>
            <a:ext cx="6452055" cy="35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PE1A,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PE1B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97" y="1251401"/>
            <a:ext cx="623492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P8FES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98" y="1198768"/>
            <a:ext cx="6425887" cy="38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nguồn PWDC2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19" y="1419792"/>
            <a:ext cx="5790476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hoạt động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FAN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01" y="1468338"/>
            <a:ext cx="5511111" cy="3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6"/>
            <a:ext cx="7910513" cy="128572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NoKia 1646 SM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chung về hệ thống truyền dẫn SDH tại một 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826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29" y="4581360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8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Sơ đồ kết nối card PE1A, PE1B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85" y="1164266"/>
            <a:ext cx="5857143" cy="2698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88" y="4019655"/>
            <a:ext cx="530793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Sơ đồ kết nối card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P8FES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30" y="1209313"/>
            <a:ext cx="5723809" cy="1175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86" y="2706667"/>
            <a:ext cx="2838095" cy="23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9359"/>
          <a:stretch/>
        </p:blipFill>
        <p:spPr>
          <a:xfrm>
            <a:off x="0" y="1"/>
            <a:ext cx="9144000" cy="4402666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0822" y="760810"/>
            <a:ext cx="8503178" cy="2577703"/>
          </a:xfrm>
        </p:spPr>
        <p:txBody>
          <a:bodyPr anchor="ctr"/>
          <a:lstStyle/>
          <a:p>
            <a:r>
              <a:rPr lang="en-CA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 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lumn-graphic-alone_cmyk-cs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298844" cy="1483783"/>
          </a:xfrm>
          <a:prstGeom prst="rect">
            <a:avLst/>
          </a:prstGeom>
        </p:spPr>
      </p:pic>
      <p:pic>
        <p:nvPicPr>
          <p:cNvPr id="6" name="Picture 2" descr="p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44" y="4426346"/>
            <a:ext cx="1668244" cy="69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9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6588" y="1054346"/>
            <a:ext cx="396563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trận đấu chéo 136 x 136 STM-1 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tích hợp trên main board 1 x STM-1/4/16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Slot có thể cắm line card 06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Ethernet E-line, E-LAN và các dịch vụ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Ethernet, VLAN, ELP, ERP, STP..</a:t>
            </a:r>
            <a:endParaRPr lang="en-US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31080" y="1054346"/>
            <a:ext cx="4018196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line card (có thể lựa chọn) cắm trên các slot 2 x STM-1 card, 2 x STM-4 card, 42 x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 card, 42 x T1 card, 3 x E3/T3 card, 1 x GE card, 8 x FE card</a:t>
            </a:r>
            <a:endParaRPr lang="en-US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bảo vệ SDH SNCP/I,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SNCP/N, Linear MSP 1+1, MS-SPRing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68" y="465195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41" y="3439614"/>
            <a:ext cx="4945626" cy="14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36588" y="1054346"/>
            <a:ext cx="396563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phòng (redundancy) trên mỗi thiết bị SDH 1646SM có thể trang bị 02 main board và 02 card nguồn</a:t>
            </a:r>
            <a:endParaRPr lang="en-US" dirty="0" smtClean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đồng bộ các cổng STM-n &amp; E1, 2 Mb/s và MHz, SSM</a:t>
            </a: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mạng Alcatel-Lucent/Nokia 1350 ÓM, TL1</a:t>
            </a:r>
          </a:p>
          <a:p>
            <a:pPr marL="0" lvl="1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31080" y="1054346"/>
            <a:ext cx="401819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 nguồn -48 đến -60 VDC (+/-20%)</a:t>
            </a:r>
            <a:endParaRPr lang="en-US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0"/>
              </a:spcBef>
              <a:spcAft>
                <a:spcPts val="600"/>
              </a:spcAft>
              <a:buClr>
                <a:srgbClr val="88C54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 thước H x W x D = 88.9 x 442 x 220 mm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68" y="4651959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99" y="3264275"/>
            <a:ext cx="4945626" cy="14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Khung tủ thiết bị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76" y="4628724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9" y="1048941"/>
            <a:ext cx="7708850" cy="349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9" y="273844"/>
            <a:ext cx="8050211" cy="775097"/>
          </a:xfrm>
        </p:spPr>
        <p:txBody>
          <a:bodyPr/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truyền dẫn NoKia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1646 SM lắp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rack 19’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0929" y="2108004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 tủ 1646 SM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069" y="244620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MDF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60" y="4660172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81" y="1304877"/>
            <a:ext cx="1228725" cy="3214361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</p:cNvCxnSpPr>
          <p:nvPr/>
        </p:nvCxnSpPr>
        <p:spPr>
          <a:xfrm flipV="1">
            <a:off x="3261722" y="1769806"/>
            <a:ext cx="1227559" cy="52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72697" y="2031238"/>
            <a:ext cx="1716584" cy="63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 bwMode="auto">
          <a:xfrm>
            <a:off x="546100" y="1545967"/>
            <a:ext cx="7910513" cy="87825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NoKia 1646 SM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 đặt trong thiết bị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26" y="4610857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9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điều khiển – MB16P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43100" y="2187370"/>
            <a:ext cx="4950542" cy="194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 điều khiên của hệ thống 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trữ phần mềm điều khiển hệ thống và cấu hình của thiết bị</a:t>
            </a: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quang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4 cổng Ethernet dùng để cấu hình hệ thống và cập nhập phần mềm</a:t>
            </a: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43" y="4648388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218105"/>
            <a:ext cx="50673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2xSTM-1 (Card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P2S1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D5EBDB-97EB-4E5D-ACC2-20BDC24910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45733" y="2491327"/>
            <a:ext cx="4724400" cy="201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/>
          <a:lstStyle/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 </a:t>
            </a: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 cắm Giao diện </a:t>
            </a:r>
            <a:r>
              <a:rPr lang="en-US" smtClean="0">
                <a:solidFill>
                  <a:srgbClr val="2026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 STM1</a:t>
            </a:r>
            <a:endParaRPr lang="en-US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hangingPunct="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rgbClr val="2026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0" y="4638556"/>
            <a:ext cx="794263" cy="33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9" y="1268135"/>
            <a:ext cx="524827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Unify_PPT_Wide_Template_Light_V06E_012914[1]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NewCo_PPT_Wide_Template_Light_V06E_081313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Default Design">
  <a:themeElements>
    <a:clrScheme name="Custom 9">
      <a:dk1>
        <a:srgbClr val="7C7B7F"/>
      </a:dk1>
      <a:lt1>
        <a:srgbClr val="FFFFFF"/>
      </a:lt1>
      <a:dk2>
        <a:srgbClr val="202628"/>
      </a:dk2>
      <a:lt2>
        <a:srgbClr val="CED8D2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3_Default Design">
  <a:themeElements>
    <a:clrScheme name="Custom 1">
      <a:dk1>
        <a:srgbClr val="7C7B7F"/>
      </a:dk1>
      <a:lt1>
        <a:srgbClr val="FFFFFF"/>
      </a:lt1>
      <a:dk2>
        <a:srgbClr val="202628"/>
      </a:dk2>
      <a:lt2>
        <a:srgbClr val="88C540"/>
      </a:lt2>
      <a:accent1>
        <a:srgbClr val="487034"/>
      </a:accent1>
      <a:accent2>
        <a:srgbClr val="E9E611"/>
      </a:accent2>
      <a:accent3>
        <a:srgbClr val="ACADAE"/>
      </a:accent3>
      <a:accent4>
        <a:srgbClr val="DADADA"/>
      </a:accent4>
      <a:accent5>
        <a:srgbClr val="B1BBAE"/>
      </a:accent5>
      <a:accent6>
        <a:srgbClr val="D3D00E"/>
      </a:accent6>
      <a:hlink>
        <a:srgbClr val="88C540"/>
      </a:hlink>
      <a:folHlink>
        <a:srgbClr val="B3B2B4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20252A"/>
        </a:dk1>
        <a:lt1>
          <a:srgbClr val="FFFFFF"/>
        </a:lt1>
        <a:dk2>
          <a:srgbClr val="20252A"/>
        </a:dk2>
        <a:lt2>
          <a:srgbClr val="FFFFFF"/>
        </a:lt2>
        <a:accent1>
          <a:srgbClr val="88C540"/>
        </a:accent1>
        <a:accent2>
          <a:srgbClr val="E9E611"/>
        </a:accent2>
        <a:accent3>
          <a:srgbClr val="FFFFFF"/>
        </a:accent3>
        <a:accent4>
          <a:srgbClr val="1A1E22"/>
        </a:accent4>
        <a:accent5>
          <a:srgbClr val="C3DFAF"/>
        </a:accent5>
        <a:accent6>
          <a:srgbClr val="D3D00E"/>
        </a:accent6>
        <a:hlink>
          <a:srgbClr val="49C300"/>
        </a:hlink>
        <a:folHlink>
          <a:srgbClr val="49703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A313A"/>
        </a:dk1>
        <a:lt1>
          <a:srgbClr val="FFFFFF"/>
        </a:lt1>
        <a:dk2>
          <a:srgbClr val="CED8D2"/>
        </a:dk2>
        <a:lt2>
          <a:srgbClr val="7C7B7F"/>
        </a:lt2>
        <a:accent1>
          <a:srgbClr val="487034"/>
        </a:accent1>
        <a:accent2>
          <a:srgbClr val="E9E611"/>
        </a:accent2>
        <a:accent3>
          <a:srgbClr val="FFFFFF"/>
        </a:accent3>
        <a:accent4>
          <a:srgbClr val="222830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C7B7F"/>
        </a:dk1>
        <a:lt1>
          <a:srgbClr val="FFFFFF"/>
        </a:lt1>
        <a:dk2>
          <a:srgbClr val="2A313A"/>
        </a:dk2>
        <a:lt2>
          <a:srgbClr val="CED8D2"/>
        </a:lt2>
        <a:accent1>
          <a:srgbClr val="487034"/>
        </a:accent1>
        <a:accent2>
          <a:srgbClr val="E9E611"/>
        </a:accent2>
        <a:accent3>
          <a:srgbClr val="ACADAE"/>
        </a:accent3>
        <a:accent4>
          <a:srgbClr val="DADADA"/>
        </a:accent4>
        <a:accent5>
          <a:srgbClr val="B1BBAE"/>
        </a:accent5>
        <a:accent6>
          <a:srgbClr val="D3D00E"/>
        </a:accent6>
        <a:hlink>
          <a:srgbClr val="88C540"/>
        </a:hlink>
        <a:folHlink>
          <a:srgbClr val="B3B2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Unify_PPT_Wide_Template_Light_V06E_012914</Template>
  <TotalTime>1971</TotalTime>
  <Words>451</Words>
  <Application>Microsoft Office PowerPoint</Application>
  <PresentationFormat>On-screen Show (16:9)</PresentationFormat>
  <Paragraphs>66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Arial Narrow</vt:lpstr>
      <vt:lpstr>Avenir Book</vt:lpstr>
      <vt:lpstr>Calibri</vt:lpstr>
      <vt:lpstr>Times New Roman</vt:lpstr>
      <vt:lpstr>Wingdings</vt:lpstr>
      <vt:lpstr>Unify_PPT_Wide_Template_Light_V06E_012914[1]</vt:lpstr>
      <vt:lpstr>1_Default Design</vt:lpstr>
      <vt:lpstr>2_Default Design</vt:lpstr>
      <vt:lpstr>1_Unify_PPT_Wide_Template_Light_V06E_012914[1]</vt:lpstr>
      <vt:lpstr>3_Default Design</vt:lpstr>
      <vt:lpstr>2_Unify_PPT_Wide_Template_Light_V06E_012914[1]</vt:lpstr>
      <vt:lpstr>1_NewCo_PPT_Wide_Template_Light_V06E_081313</vt:lpstr>
      <vt:lpstr>8_Default Design</vt:lpstr>
      <vt:lpstr>13_Default Design</vt:lpstr>
      <vt:lpstr>4_Default Design</vt:lpstr>
      <vt:lpstr>4_NewCo_PPT_Wide_Template_Light_V06E_081313</vt:lpstr>
      <vt:lpstr>Hệ thống truyền dẫn SDH 1646 SM tại một ga  </vt:lpstr>
      <vt:lpstr>NoKia 1646 SM Giới thiệu chung về hệ thống truyền dẫn SDH tại một ga </vt:lpstr>
      <vt:lpstr>Tổng quan</vt:lpstr>
      <vt:lpstr>Tổng quan</vt:lpstr>
      <vt:lpstr>Khung tủ thiết bị</vt:lpstr>
      <vt:lpstr>Hệ thống truyền dẫn NoKia 1646 SM lắp đặt trong tủ rack 19’</vt:lpstr>
      <vt:lpstr>NoKia 1646 SM Các card lắp đặt trong thiết bị </vt:lpstr>
      <vt:lpstr>Card điều khiển – MB16P</vt:lpstr>
      <vt:lpstr>Card giao diện 2xSTM-1 (Card P2S1)</vt:lpstr>
      <vt:lpstr>Card giao diện 4xSTM-1 (Card P4S1)</vt:lpstr>
      <vt:lpstr>Card giao diện 42xE1 120 ohm (Card PE1A, PE1B)</vt:lpstr>
      <vt:lpstr>Card giao diện Ethernet 8xFE (Card P8FES)</vt:lpstr>
      <vt:lpstr>Nguyên lý hoạt động trên hai card điều khiển MB16P</vt:lpstr>
      <vt:lpstr>Nguyên lý hoạt động card P2S1</vt:lpstr>
      <vt:lpstr>Nguyên lý hoạt động card P4S1</vt:lpstr>
      <vt:lpstr>Nguyên lý hoạt động card PE1A, PE1B</vt:lpstr>
      <vt:lpstr>Nguyên lý hoạt động card P8FES</vt:lpstr>
      <vt:lpstr>Nguyên lý hoạt động card nguồn PWDC2</vt:lpstr>
      <vt:lpstr>Nguyên lý hoạt động card FAN</vt:lpstr>
      <vt:lpstr>Sơ đồ kết nối card PE1A, PE1B</vt:lpstr>
      <vt:lpstr>Sơ đồ kết nối card card P8FES</vt:lpstr>
      <vt:lpstr>Thank you ! </vt:lpstr>
    </vt:vector>
  </TitlesOfParts>
  <Company>Unify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OpenScape 4000</dc:title>
  <dc:creator>Okon, Ralf</dc:creator>
  <cp:lastModifiedBy>Tri Tran Kien (PERSI)</cp:lastModifiedBy>
  <cp:revision>971</cp:revision>
  <dcterms:created xsi:type="dcterms:W3CDTF">2014-04-11T12:17:50Z</dcterms:created>
  <dcterms:modified xsi:type="dcterms:W3CDTF">2022-06-15T02:48:56Z</dcterms:modified>
</cp:coreProperties>
</file>